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90" r:id="rId2"/>
    <p:sldId id="291" r:id="rId3"/>
    <p:sldId id="270" r:id="rId4"/>
    <p:sldId id="263" r:id="rId5"/>
    <p:sldId id="298" r:id="rId6"/>
    <p:sldId id="280" r:id="rId7"/>
    <p:sldId id="292" r:id="rId8"/>
    <p:sldId id="293" r:id="rId9"/>
    <p:sldId id="294" r:id="rId10"/>
    <p:sldId id="267" r:id="rId11"/>
    <p:sldId id="295" r:id="rId12"/>
    <p:sldId id="297" r:id="rId13"/>
    <p:sldId id="296" r:id="rId14"/>
    <p:sldId id="261" r:id="rId15"/>
    <p:sldId id="281" r:id="rId16"/>
    <p:sldId id="278" r:id="rId17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60" y="15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862" cy="497333"/>
          </a:xfrm>
          <a:prstGeom prst="rect">
            <a:avLst/>
          </a:prstGeom>
        </p:spPr>
        <p:txBody>
          <a:bodyPr vert="horz" lIns="88221" tIns="44111" rIns="88221" bIns="44111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294" y="1"/>
            <a:ext cx="2945862" cy="497333"/>
          </a:xfrm>
          <a:prstGeom prst="rect">
            <a:avLst/>
          </a:prstGeom>
        </p:spPr>
        <p:txBody>
          <a:bodyPr vert="horz" lIns="88221" tIns="44111" rIns="88221" bIns="44111" rtlCol="0"/>
          <a:lstStyle>
            <a:lvl1pPr algn="r">
              <a:defRPr sz="1200"/>
            </a:lvl1pPr>
          </a:lstStyle>
          <a:p>
            <a:fld id="{5808CDC9-85D4-4503-A1C1-C4A7D08CE495}" type="datetimeFigureOut">
              <a:rPr lang="en-AU" smtClean="0"/>
              <a:t>31/10/2019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9305"/>
            <a:ext cx="2945862" cy="497333"/>
          </a:xfrm>
          <a:prstGeom prst="rect">
            <a:avLst/>
          </a:prstGeom>
        </p:spPr>
        <p:txBody>
          <a:bodyPr vert="horz" lIns="88221" tIns="44111" rIns="88221" bIns="44111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294" y="9429305"/>
            <a:ext cx="2945862" cy="497333"/>
          </a:xfrm>
          <a:prstGeom prst="rect">
            <a:avLst/>
          </a:prstGeom>
        </p:spPr>
        <p:txBody>
          <a:bodyPr vert="horz" lIns="88221" tIns="44111" rIns="88221" bIns="44111" rtlCol="0" anchor="b"/>
          <a:lstStyle>
            <a:lvl1pPr algn="r">
              <a:defRPr sz="1200"/>
            </a:lvl1pPr>
          </a:lstStyle>
          <a:p>
            <a:fld id="{275FFA11-8017-47B8-A9A2-068FE447A80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91290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gif>
</file>

<file path=ppt/media/image5.jp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862" cy="497333"/>
          </a:xfrm>
          <a:prstGeom prst="rect">
            <a:avLst/>
          </a:prstGeom>
        </p:spPr>
        <p:txBody>
          <a:bodyPr vert="horz" lIns="88221" tIns="44111" rIns="88221" bIns="44111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294" y="1"/>
            <a:ext cx="2945862" cy="497333"/>
          </a:xfrm>
          <a:prstGeom prst="rect">
            <a:avLst/>
          </a:prstGeom>
        </p:spPr>
        <p:txBody>
          <a:bodyPr vert="horz" lIns="88221" tIns="44111" rIns="88221" bIns="44111" rtlCol="0"/>
          <a:lstStyle>
            <a:lvl1pPr algn="r">
              <a:defRPr sz="1200"/>
            </a:lvl1pPr>
          </a:lstStyle>
          <a:p>
            <a:fld id="{2370C2CA-8CD8-4E53-B48B-9CD0A43FF074}" type="datetimeFigureOut">
              <a:rPr lang="en-AU" smtClean="0"/>
              <a:t>31/10/2019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221" tIns="44111" rIns="88221" bIns="44111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64" y="4777782"/>
            <a:ext cx="5438748" cy="3907834"/>
          </a:xfrm>
          <a:prstGeom prst="rect">
            <a:avLst/>
          </a:prstGeom>
        </p:spPr>
        <p:txBody>
          <a:bodyPr vert="horz" lIns="88221" tIns="44111" rIns="88221" bIns="4411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9305"/>
            <a:ext cx="2945862" cy="497333"/>
          </a:xfrm>
          <a:prstGeom prst="rect">
            <a:avLst/>
          </a:prstGeom>
        </p:spPr>
        <p:txBody>
          <a:bodyPr vert="horz" lIns="88221" tIns="44111" rIns="88221" bIns="44111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294" y="9429305"/>
            <a:ext cx="2945862" cy="497333"/>
          </a:xfrm>
          <a:prstGeom prst="rect">
            <a:avLst/>
          </a:prstGeom>
        </p:spPr>
        <p:txBody>
          <a:bodyPr vert="horz" lIns="88221" tIns="44111" rIns="88221" bIns="44111" rtlCol="0" anchor="b"/>
          <a:lstStyle>
            <a:lvl1pPr algn="r">
              <a:defRPr sz="1200"/>
            </a:lvl1pPr>
          </a:lstStyle>
          <a:p>
            <a:fld id="{3623264A-1F6A-4362-BF28-DE762C0DF94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4111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882213">
              <a:defRPr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4B68C-AC06-4252-8C4B-8115CD7B67F2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97292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3264A-1F6A-4362-BF28-DE762C0DF942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33614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3264A-1F6A-4362-BF28-DE762C0DF942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0060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882213">
              <a:defRPr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4B68C-AC06-4252-8C4B-8115CD7B67F2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7493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3264A-1F6A-4362-BF28-DE762C0DF942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14953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3264A-1F6A-4362-BF28-DE762C0DF942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196349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3264A-1F6A-4362-BF28-DE762C0DF942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430433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3264A-1F6A-4362-BF28-DE762C0DF942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58033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3264A-1F6A-4362-BF28-DE762C0DF942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4815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3264A-1F6A-4362-BF28-DE762C0DF942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885992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3264A-1F6A-4362-BF28-DE762C0DF942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0445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31/10/2019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862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31/10/2019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6333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31/10/2019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301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31/10/2019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074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31/10/2019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16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31/10/2019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428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31/10/2019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453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31/10/2019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128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31/10/2019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323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31/10/2019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168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31/10/2019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4468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726FA-289A-47A4-9DB2-36250D803CC9}" type="datetimeFigureOut">
              <a:rPr lang="en-AU" smtClean="0"/>
              <a:t>31/10/2019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629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688570" y="744653"/>
            <a:ext cx="8186057" cy="40656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 smtClean="0"/>
              <a:t>Days</a:t>
            </a:r>
          </a:p>
          <a:p>
            <a:pPr marL="0" indent="0">
              <a:buNone/>
            </a:pPr>
            <a:r>
              <a:rPr lang="en-AU" dirty="0"/>
              <a:t>A day is a </a:t>
            </a:r>
            <a:r>
              <a:rPr lang="en-AU" dirty="0" smtClean="0"/>
              <a:t>unit </a:t>
            </a:r>
            <a:r>
              <a:rPr lang="en-AU" dirty="0"/>
              <a:t>of time based on the Earths rotation on its axis.</a:t>
            </a:r>
            <a:endParaRPr lang="en-AU" b="1" dirty="0"/>
          </a:p>
          <a:p>
            <a:endParaRPr lang="en-AU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5584472"/>
              </p:ext>
            </p:extLst>
          </p:nvPr>
        </p:nvGraphicFramePr>
        <p:xfrm>
          <a:off x="1543183" y="2420185"/>
          <a:ext cx="3982617" cy="18288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98261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31645">
                <a:tc>
                  <a:txBody>
                    <a:bodyPr/>
                    <a:lstStyle/>
                    <a:p>
                      <a:r>
                        <a:rPr lang="en-AU" dirty="0" smtClean="0"/>
                        <a:t>Comparing</a:t>
                      </a:r>
                      <a:r>
                        <a:rPr lang="en-AU" baseline="0" dirty="0" smtClean="0"/>
                        <a:t> days on different planets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326579"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AU" dirty="0" smtClean="0"/>
                        <a:t>How long does it take for each planet</a:t>
                      </a:r>
                      <a:r>
                        <a:rPr lang="en-AU" baseline="0" dirty="0" smtClean="0"/>
                        <a:t> to complete one rotation?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AU" baseline="0" dirty="0" smtClean="0"/>
                        <a:t>Describe the difference between the length of a day on each planet.</a:t>
                      </a:r>
                    </a:p>
                    <a:p>
                      <a:pPr marL="342900" indent="-342900">
                        <a:buAutoNum type="arabicPeriod"/>
                      </a:pP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752240" y="4328130"/>
            <a:ext cx="50359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Compare a day on Venus and a day on Mars.</a:t>
            </a:r>
            <a:endParaRPr lang="en-AU" sz="2400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619832"/>
              </p:ext>
            </p:extLst>
          </p:nvPr>
        </p:nvGraphicFramePr>
        <p:xfrm>
          <a:off x="7571056" y="2202590"/>
          <a:ext cx="2948387" cy="3581952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036459"/>
                <a:gridCol w="1911928"/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 smtClean="0"/>
                        <a:t>Planet</a:t>
                      </a:r>
                      <a:endParaRPr lang="en-AU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Time of rotation (hours)</a:t>
                      </a:r>
                      <a:endParaRPr lang="en-AU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  <a:tr h="368016">
                <a:tc>
                  <a:txBody>
                    <a:bodyPr/>
                    <a:lstStyle/>
                    <a:p>
                      <a:r>
                        <a:rPr lang="en-AU" dirty="0" smtClean="0"/>
                        <a:t>Mercury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1,408 </a:t>
                      </a:r>
                      <a:endParaRPr lang="en-AU" dirty="0"/>
                    </a:p>
                  </a:txBody>
                  <a:tcPr/>
                </a:tc>
              </a:tr>
              <a:tr h="323335">
                <a:tc>
                  <a:txBody>
                    <a:bodyPr/>
                    <a:lstStyle/>
                    <a:p>
                      <a:r>
                        <a:rPr lang="en-AU" dirty="0" smtClean="0"/>
                        <a:t>Venus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5,832</a:t>
                      </a:r>
                      <a:endParaRPr lang="en-AU" dirty="0"/>
                    </a:p>
                  </a:txBody>
                  <a:tcPr/>
                </a:tc>
              </a:tr>
              <a:tr h="368016">
                <a:tc>
                  <a:txBody>
                    <a:bodyPr/>
                    <a:lstStyle/>
                    <a:p>
                      <a:r>
                        <a:rPr lang="en-AU" dirty="0" smtClean="0"/>
                        <a:t>Earth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24</a:t>
                      </a:r>
                      <a:endParaRPr lang="en-AU" dirty="0"/>
                    </a:p>
                  </a:txBody>
                  <a:tcPr/>
                </a:tc>
              </a:tr>
              <a:tr h="368016">
                <a:tc>
                  <a:txBody>
                    <a:bodyPr/>
                    <a:lstStyle/>
                    <a:p>
                      <a:r>
                        <a:rPr lang="en-AU" dirty="0" smtClean="0"/>
                        <a:t>Mars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25</a:t>
                      </a:r>
                      <a:endParaRPr lang="en-AU" dirty="0"/>
                    </a:p>
                  </a:txBody>
                  <a:tcPr/>
                </a:tc>
              </a:tr>
              <a:tr h="368016">
                <a:tc>
                  <a:txBody>
                    <a:bodyPr/>
                    <a:lstStyle/>
                    <a:p>
                      <a:r>
                        <a:rPr lang="en-AU" dirty="0" smtClean="0"/>
                        <a:t>Jupiter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10</a:t>
                      </a:r>
                      <a:endParaRPr lang="en-AU" dirty="0"/>
                    </a:p>
                  </a:txBody>
                  <a:tcPr/>
                </a:tc>
              </a:tr>
              <a:tr h="368016">
                <a:tc>
                  <a:txBody>
                    <a:bodyPr/>
                    <a:lstStyle/>
                    <a:p>
                      <a:r>
                        <a:rPr lang="en-AU" dirty="0" smtClean="0"/>
                        <a:t>Saturn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11</a:t>
                      </a:r>
                      <a:endParaRPr lang="en-AU" dirty="0"/>
                    </a:p>
                  </a:txBody>
                  <a:tcPr/>
                </a:tc>
              </a:tr>
              <a:tr h="368016">
                <a:tc>
                  <a:txBody>
                    <a:bodyPr/>
                    <a:lstStyle/>
                    <a:p>
                      <a:r>
                        <a:rPr lang="en-AU" dirty="0" smtClean="0"/>
                        <a:t>Uranus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17</a:t>
                      </a:r>
                      <a:endParaRPr lang="en-AU" dirty="0"/>
                    </a:p>
                  </a:txBody>
                  <a:tcPr/>
                </a:tc>
              </a:tr>
              <a:tr h="368016">
                <a:tc>
                  <a:txBody>
                    <a:bodyPr/>
                    <a:lstStyle/>
                    <a:p>
                      <a:r>
                        <a:rPr lang="en-AU" dirty="0" smtClean="0"/>
                        <a:t>Neptune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16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433742" y="5285501"/>
            <a:ext cx="66764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>
                <a:solidFill>
                  <a:srgbClr val="00B050"/>
                </a:solidFill>
              </a:rPr>
              <a:t>A day on _______ is longer than a day on _______. It takes _______ ____ hours and </a:t>
            </a:r>
            <a:r>
              <a:rPr lang="en-AU" sz="2400" dirty="0">
                <a:solidFill>
                  <a:srgbClr val="00B050"/>
                </a:solidFill>
              </a:rPr>
              <a:t>_______ ____ </a:t>
            </a:r>
            <a:r>
              <a:rPr lang="en-AU" sz="2400" dirty="0" smtClean="0">
                <a:solidFill>
                  <a:srgbClr val="00B050"/>
                </a:solidFill>
              </a:rPr>
              <a:t>hours to complete one rotation on its axis.</a:t>
            </a:r>
            <a:endParaRPr lang="en-AU" sz="24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3348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7360" y="4147059"/>
            <a:ext cx="6573404" cy="186732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0"/>
            <a:ext cx="6073350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</a:t>
            </a:r>
            <a:r>
              <a:rPr lang="en-AU" sz="3200" dirty="0" smtClean="0"/>
              <a:t>Development/Guided Practise</a:t>
            </a:r>
            <a:endParaRPr lang="en-AU" sz="32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1502239"/>
              </p:ext>
            </p:extLst>
          </p:nvPr>
        </p:nvGraphicFramePr>
        <p:xfrm>
          <a:off x="512405" y="916888"/>
          <a:ext cx="4396874" cy="26517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39687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Describing eclipses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AU" dirty="0" smtClean="0"/>
                        <a:t>Is the Earth between the Sun and the moon?</a:t>
                      </a:r>
                    </a:p>
                    <a:p>
                      <a:pPr marL="0" indent="0">
                        <a:buNone/>
                      </a:pPr>
                      <a:r>
                        <a:rPr lang="en-AU" baseline="0" dirty="0" smtClean="0"/>
                        <a:t>Yes = </a:t>
                      </a:r>
                      <a:r>
                        <a:rPr lang="en-AU" b="1" baseline="0" dirty="0" smtClean="0"/>
                        <a:t>Lunar eclipse</a:t>
                      </a:r>
                      <a:br>
                        <a:rPr lang="en-AU" b="1" baseline="0" dirty="0" smtClean="0"/>
                      </a:br>
                      <a:r>
                        <a:rPr lang="en-AU" b="0" baseline="0" dirty="0" smtClean="0"/>
                        <a:t>No = </a:t>
                      </a:r>
                      <a:r>
                        <a:rPr lang="en-AU" b="1" baseline="0" dirty="0" smtClean="0"/>
                        <a:t>Solar eclipse</a:t>
                      </a:r>
                    </a:p>
                    <a:p>
                      <a:pPr marL="0" indent="0">
                        <a:buNone/>
                      </a:pPr>
                      <a:endParaRPr lang="en-AU" baseline="0" dirty="0" smtClean="0"/>
                    </a:p>
                    <a:p>
                      <a:pPr marL="0" indent="0">
                        <a:buNone/>
                      </a:pPr>
                      <a:r>
                        <a:rPr lang="en-AU" baseline="0" dirty="0" smtClean="0"/>
                        <a:t>2.  Is light from the sun completely blocked?</a:t>
                      </a:r>
                      <a:br>
                        <a:rPr lang="en-AU" baseline="0" dirty="0" smtClean="0"/>
                      </a:br>
                      <a:r>
                        <a:rPr lang="en-AU" baseline="0" dirty="0" smtClean="0"/>
                        <a:t>Yes = </a:t>
                      </a:r>
                      <a:r>
                        <a:rPr lang="en-AU" b="1" baseline="0" dirty="0" smtClean="0"/>
                        <a:t>Total solar eclipse</a:t>
                      </a:r>
                    </a:p>
                    <a:p>
                      <a:pPr marL="0" indent="0">
                        <a:buNone/>
                      </a:pPr>
                      <a:r>
                        <a:rPr lang="en-AU" dirty="0" smtClean="0"/>
                        <a:t>No =</a:t>
                      </a:r>
                      <a:r>
                        <a:rPr lang="en-AU" baseline="0" dirty="0" smtClean="0"/>
                        <a:t> </a:t>
                      </a:r>
                      <a:r>
                        <a:rPr lang="en-AU" b="1" baseline="0" dirty="0" smtClean="0"/>
                        <a:t>Partial solar eclipse</a:t>
                      </a:r>
                      <a:endParaRPr lang="en-AU" b="1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064119"/>
              </p:ext>
            </p:extLst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Is</a:t>
                      </a:r>
                      <a:r>
                        <a:rPr lang="en-AU" baseline="0" dirty="0" smtClean="0"/>
                        <a:t> the Earth between the Sun and the moon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6563312"/>
              </p:ext>
            </p:extLst>
          </p:nvPr>
        </p:nvGraphicFramePr>
        <p:xfrm>
          <a:off x="9514800" y="1236928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Is the light from the sun completely</a:t>
                      </a:r>
                      <a:r>
                        <a:rPr lang="en-AU" baseline="0" dirty="0" smtClean="0"/>
                        <a:t> blocked?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186597" y="2878111"/>
            <a:ext cx="61609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 smtClean="0"/>
              <a:t>Describe the eclipse below</a:t>
            </a:r>
            <a:endParaRPr lang="en-AU" sz="3200" dirty="0"/>
          </a:p>
        </p:txBody>
      </p:sp>
      <p:sp>
        <p:nvSpPr>
          <p:cNvPr id="15" name="TextBox 14"/>
          <p:cNvSpPr txBox="1"/>
          <p:nvPr/>
        </p:nvSpPr>
        <p:spPr>
          <a:xfrm>
            <a:off x="116378" y="5715060"/>
            <a:ext cx="726994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 smtClean="0">
                <a:solidFill>
                  <a:srgbClr val="00B050"/>
                </a:solidFill>
              </a:rPr>
              <a:t>This is a lunar eclipse, because the Earth is between the Sun and the moon.</a:t>
            </a:r>
            <a:endParaRPr lang="en-AU" sz="3200" dirty="0">
              <a:solidFill>
                <a:srgbClr val="00B05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6378" y="3959637"/>
            <a:ext cx="61609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 smtClean="0"/>
              <a:t>This is a ________ eclipse, because the _______ is between the Sun and the ________.</a:t>
            </a:r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1395435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6073350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</a:t>
            </a:r>
            <a:r>
              <a:rPr lang="en-AU" sz="3200" dirty="0" smtClean="0"/>
              <a:t>Development/Guided Practise</a:t>
            </a:r>
            <a:endParaRPr lang="en-AU" sz="32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512405" y="916888"/>
          <a:ext cx="4396874" cy="26517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39687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Describing eclipses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AU" dirty="0" smtClean="0"/>
                        <a:t>Is the Earth between the Sun and the moon?</a:t>
                      </a:r>
                    </a:p>
                    <a:p>
                      <a:pPr marL="0" indent="0">
                        <a:buNone/>
                      </a:pPr>
                      <a:r>
                        <a:rPr lang="en-AU" baseline="0" dirty="0" smtClean="0"/>
                        <a:t>Yes = </a:t>
                      </a:r>
                      <a:r>
                        <a:rPr lang="en-AU" b="1" baseline="0" dirty="0" smtClean="0"/>
                        <a:t>Lunar eclipse</a:t>
                      </a:r>
                      <a:br>
                        <a:rPr lang="en-AU" b="1" baseline="0" dirty="0" smtClean="0"/>
                      </a:br>
                      <a:r>
                        <a:rPr lang="en-AU" b="0" baseline="0" dirty="0" smtClean="0"/>
                        <a:t>No = </a:t>
                      </a:r>
                      <a:r>
                        <a:rPr lang="en-AU" b="1" baseline="0" dirty="0" smtClean="0"/>
                        <a:t>Solar eclipse</a:t>
                      </a:r>
                    </a:p>
                    <a:p>
                      <a:pPr marL="0" indent="0">
                        <a:buNone/>
                      </a:pPr>
                      <a:endParaRPr lang="en-AU" baseline="0" dirty="0" smtClean="0"/>
                    </a:p>
                    <a:p>
                      <a:pPr marL="0" indent="0">
                        <a:buNone/>
                      </a:pPr>
                      <a:r>
                        <a:rPr lang="en-AU" baseline="0" dirty="0" smtClean="0"/>
                        <a:t>2.  Is light from the sun completely blocked?</a:t>
                      </a:r>
                      <a:br>
                        <a:rPr lang="en-AU" baseline="0" dirty="0" smtClean="0"/>
                      </a:br>
                      <a:r>
                        <a:rPr lang="en-AU" baseline="0" dirty="0" smtClean="0"/>
                        <a:t>Yes = </a:t>
                      </a:r>
                      <a:r>
                        <a:rPr lang="en-AU" b="1" baseline="0" dirty="0" smtClean="0"/>
                        <a:t>Total solar eclipse</a:t>
                      </a:r>
                    </a:p>
                    <a:p>
                      <a:pPr marL="0" indent="0">
                        <a:buNone/>
                      </a:pPr>
                      <a:r>
                        <a:rPr lang="en-AU" dirty="0" smtClean="0"/>
                        <a:t>No =</a:t>
                      </a:r>
                      <a:r>
                        <a:rPr lang="en-AU" baseline="0" dirty="0" smtClean="0"/>
                        <a:t> </a:t>
                      </a:r>
                      <a:r>
                        <a:rPr lang="en-AU" b="1" baseline="0" dirty="0" smtClean="0"/>
                        <a:t>Partial solar eclipse</a:t>
                      </a:r>
                      <a:endParaRPr lang="en-AU" b="1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Is</a:t>
                      </a:r>
                      <a:r>
                        <a:rPr lang="en-AU" baseline="0" dirty="0" smtClean="0"/>
                        <a:t> the Earth between the Sun and the moon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9514800" y="1236928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Is the light from the sun completely</a:t>
                      </a:r>
                      <a:r>
                        <a:rPr lang="en-AU" baseline="0" dirty="0" smtClean="0"/>
                        <a:t> blocked?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186597" y="2878111"/>
            <a:ext cx="61609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 smtClean="0"/>
              <a:t>Describe the eclipse below</a:t>
            </a:r>
            <a:endParaRPr lang="en-AU" sz="3200" dirty="0"/>
          </a:p>
        </p:txBody>
      </p:sp>
      <p:sp>
        <p:nvSpPr>
          <p:cNvPr id="15" name="TextBox 14"/>
          <p:cNvSpPr txBox="1"/>
          <p:nvPr/>
        </p:nvSpPr>
        <p:spPr>
          <a:xfrm>
            <a:off x="46386" y="5266757"/>
            <a:ext cx="74567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 smtClean="0">
                <a:solidFill>
                  <a:srgbClr val="00B050"/>
                </a:solidFill>
              </a:rPr>
              <a:t>This is a total solar eclipse, because the moon is between the Sun and the Earth and is completely blocking the sunlight.</a:t>
            </a:r>
            <a:endParaRPr lang="en-AU" sz="3200" dirty="0">
              <a:solidFill>
                <a:srgbClr val="00B050"/>
              </a:solidFill>
            </a:endParaRPr>
          </a:p>
        </p:txBody>
      </p:sp>
      <p:pic>
        <p:nvPicPr>
          <p:cNvPr id="2050" name="Picture 2" descr="Image result for partial solar eclipse diagr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3254" y="3662908"/>
            <a:ext cx="5237510" cy="2494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66040" y="3751357"/>
            <a:ext cx="61609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 smtClean="0"/>
              <a:t>This is a ________ eclipse, because the _______ is between the Sun and the ________.</a:t>
            </a:r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2664024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6073350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</a:t>
            </a:r>
            <a:r>
              <a:rPr lang="en-AU" sz="3200" dirty="0" smtClean="0"/>
              <a:t>Development/Guided Practise</a:t>
            </a:r>
            <a:endParaRPr lang="en-AU" sz="32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512405" y="916888"/>
          <a:ext cx="4396874" cy="26517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39687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Describing eclipses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AU" dirty="0" smtClean="0"/>
                        <a:t>Is the Earth between the Sun and the moon?</a:t>
                      </a:r>
                    </a:p>
                    <a:p>
                      <a:pPr marL="0" indent="0">
                        <a:buNone/>
                      </a:pPr>
                      <a:r>
                        <a:rPr lang="en-AU" baseline="0" dirty="0" smtClean="0"/>
                        <a:t>Yes = </a:t>
                      </a:r>
                      <a:r>
                        <a:rPr lang="en-AU" b="1" baseline="0" dirty="0" smtClean="0"/>
                        <a:t>Lunar eclipse</a:t>
                      </a:r>
                      <a:br>
                        <a:rPr lang="en-AU" b="1" baseline="0" dirty="0" smtClean="0"/>
                      </a:br>
                      <a:r>
                        <a:rPr lang="en-AU" b="0" baseline="0" dirty="0" smtClean="0"/>
                        <a:t>No = </a:t>
                      </a:r>
                      <a:r>
                        <a:rPr lang="en-AU" b="1" baseline="0" dirty="0" smtClean="0"/>
                        <a:t>Solar eclipse</a:t>
                      </a:r>
                    </a:p>
                    <a:p>
                      <a:pPr marL="0" indent="0">
                        <a:buNone/>
                      </a:pPr>
                      <a:endParaRPr lang="en-AU" baseline="0" dirty="0" smtClean="0"/>
                    </a:p>
                    <a:p>
                      <a:pPr marL="0" indent="0">
                        <a:buNone/>
                      </a:pPr>
                      <a:r>
                        <a:rPr lang="en-AU" baseline="0" dirty="0" smtClean="0"/>
                        <a:t>2.  Is light from the sun completely blocked?</a:t>
                      </a:r>
                      <a:br>
                        <a:rPr lang="en-AU" baseline="0" dirty="0" smtClean="0"/>
                      </a:br>
                      <a:r>
                        <a:rPr lang="en-AU" baseline="0" dirty="0" smtClean="0"/>
                        <a:t>Yes = </a:t>
                      </a:r>
                      <a:r>
                        <a:rPr lang="en-AU" b="1" baseline="0" dirty="0" smtClean="0"/>
                        <a:t>Total solar eclipse</a:t>
                      </a:r>
                    </a:p>
                    <a:p>
                      <a:pPr marL="0" indent="0">
                        <a:buNone/>
                      </a:pPr>
                      <a:r>
                        <a:rPr lang="en-AU" dirty="0" smtClean="0"/>
                        <a:t>No =</a:t>
                      </a:r>
                      <a:r>
                        <a:rPr lang="en-AU" baseline="0" dirty="0" smtClean="0"/>
                        <a:t> </a:t>
                      </a:r>
                      <a:r>
                        <a:rPr lang="en-AU" b="1" baseline="0" dirty="0" smtClean="0"/>
                        <a:t>Partial solar eclipse</a:t>
                      </a:r>
                      <a:endParaRPr lang="en-AU" b="1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Is</a:t>
                      </a:r>
                      <a:r>
                        <a:rPr lang="en-AU" baseline="0" dirty="0" smtClean="0"/>
                        <a:t> the Earth between the Sun and the moon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9514800" y="1236928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Is the light from the sun completely</a:t>
                      </a:r>
                      <a:r>
                        <a:rPr lang="en-AU" baseline="0" dirty="0" smtClean="0"/>
                        <a:t> blocked?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186597" y="2878111"/>
            <a:ext cx="61609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 smtClean="0"/>
              <a:t>Describe the eclipse below</a:t>
            </a:r>
            <a:endParaRPr lang="en-AU" sz="3200" dirty="0"/>
          </a:p>
        </p:txBody>
      </p:sp>
      <p:sp>
        <p:nvSpPr>
          <p:cNvPr id="15" name="TextBox 14"/>
          <p:cNvSpPr txBox="1"/>
          <p:nvPr/>
        </p:nvSpPr>
        <p:spPr>
          <a:xfrm>
            <a:off x="79908" y="5261348"/>
            <a:ext cx="79363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 smtClean="0">
                <a:solidFill>
                  <a:srgbClr val="00B050"/>
                </a:solidFill>
              </a:rPr>
              <a:t>This is a partial solar eclipse, because the moon is between the Sun and the Earth and is not completely blocking the sunlight.</a:t>
            </a:r>
            <a:endParaRPr lang="en-AU" sz="3200" dirty="0">
              <a:solidFill>
                <a:srgbClr val="00B050"/>
              </a:solidFill>
            </a:endParaRPr>
          </a:p>
        </p:txBody>
      </p:sp>
      <p:sp>
        <p:nvSpPr>
          <p:cNvPr id="3" name="AutoShape 2" descr="Image result for partial solar eclipse diagram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38425" r="21854" b="31837"/>
          <a:stretch/>
        </p:blipFill>
        <p:spPr>
          <a:xfrm>
            <a:off x="6543207" y="3935468"/>
            <a:ext cx="5582044" cy="117465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956474" y="4260259"/>
            <a:ext cx="63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Sun</a:t>
            </a:r>
            <a:endParaRPr lang="en-AU" dirty="0"/>
          </a:p>
        </p:txBody>
      </p:sp>
      <p:sp>
        <p:nvSpPr>
          <p:cNvPr id="11" name="TextBox 10"/>
          <p:cNvSpPr txBox="1"/>
          <p:nvPr/>
        </p:nvSpPr>
        <p:spPr>
          <a:xfrm>
            <a:off x="9834115" y="4120134"/>
            <a:ext cx="784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moon</a:t>
            </a:r>
            <a:endParaRPr lang="en-AU" dirty="0"/>
          </a:p>
        </p:txBody>
      </p:sp>
      <p:sp>
        <p:nvSpPr>
          <p:cNvPr id="12" name="TextBox 11"/>
          <p:cNvSpPr txBox="1"/>
          <p:nvPr/>
        </p:nvSpPr>
        <p:spPr>
          <a:xfrm>
            <a:off x="11284857" y="3935468"/>
            <a:ext cx="705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Earth</a:t>
            </a:r>
            <a:endParaRPr lang="en-AU" dirty="0"/>
          </a:p>
        </p:txBody>
      </p:sp>
      <p:sp>
        <p:nvSpPr>
          <p:cNvPr id="13" name="TextBox 12"/>
          <p:cNvSpPr txBox="1"/>
          <p:nvPr/>
        </p:nvSpPr>
        <p:spPr>
          <a:xfrm>
            <a:off x="66040" y="3751357"/>
            <a:ext cx="61609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 smtClean="0"/>
              <a:t>This is a ________ eclipse, because the _______ is between the Sun and the ________.</a:t>
            </a:r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3468376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6073350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</a:t>
            </a:r>
            <a:r>
              <a:rPr lang="en-AU" sz="3200" dirty="0" smtClean="0"/>
              <a:t>Development/Guided Practise</a:t>
            </a:r>
            <a:endParaRPr lang="en-AU" sz="32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512405" y="916888"/>
          <a:ext cx="4396874" cy="26517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39687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Describing eclipses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AU" dirty="0" smtClean="0"/>
                        <a:t>Is the Earth between the Sun and the moon?</a:t>
                      </a:r>
                    </a:p>
                    <a:p>
                      <a:pPr marL="0" indent="0">
                        <a:buNone/>
                      </a:pPr>
                      <a:r>
                        <a:rPr lang="en-AU" baseline="0" dirty="0" smtClean="0"/>
                        <a:t>Yes = </a:t>
                      </a:r>
                      <a:r>
                        <a:rPr lang="en-AU" b="1" baseline="0" dirty="0" smtClean="0"/>
                        <a:t>Lunar eclipse</a:t>
                      </a:r>
                      <a:br>
                        <a:rPr lang="en-AU" b="1" baseline="0" dirty="0" smtClean="0"/>
                      </a:br>
                      <a:r>
                        <a:rPr lang="en-AU" b="0" baseline="0" dirty="0" smtClean="0"/>
                        <a:t>No = </a:t>
                      </a:r>
                      <a:r>
                        <a:rPr lang="en-AU" b="1" baseline="0" dirty="0" smtClean="0"/>
                        <a:t>Solar eclipse</a:t>
                      </a:r>
                    </a:p>
                    <a:p>
                      <a:pPr marL="0" indent="0">
                        <a:buNone/>
                      </a:pPr>
                      <a:endParaRPr lang="en-AU" baseline="0" dirty="0" smtClean="0"/>
                    </a:p>
                    <a:p>
                      <a:pPr marL="0" indent="0">
                        <a:buNone/>
                      </a:pPr>
                      <a:r>
                        <a:rPr lang="en-AU" baseline="0" dirty="0" smtClean="0"/>
                        <a:t>2.  Is light from the sun completely blocked?</a:t>
                      </a:r>
                      <a:br>
                        <a:rPr lang="en-AU" baseline="0" dirty="0" smtClean="0"/>
                      </a:br>
                      <a:r>
                        <a:rPr lang="en-AU" baseline="0" dirty="0" smtClean="0"/>
                        <a:t>Yes = </a:t>
                      </a:r>
                      <a:r>
                        <a:rPr lang="en-AU" b="1" baseline="0" dirty="0" smtClean="0"/>
                        <a:t>Total solar eclipse</a:t>
                      </a:r>
                    </a:p>
                    <a:p>
                      <a:pPr marL="0" indent="0">
                        <a:buNone/>
                      </a:pPr>
                      <a:r>
                        <a:rPr lang="en-AU" dirty="0" smtClean="0"/>
                        <a:t>No =</a:t>
                      </a:r>
                      <a:r>
                        <a:rPr lang="en-AU" baseline="0" dirty="0" smtClean="0"/>
                        <a:t> </a:t>
                      </a:r>
                      <a:r>
                        <a:rPr lang="en-AU" b="1" baseline="0" dirty="0" smtClean="0"/>
                        <a:t>Partial solar eclipse</a:t>
                      </a:r>
                      <a:endParaRPr lang="en-AU" b="1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Is</a:t>
                      </a:r>
                      <a:r>
                        <a:rPr lang="en-AU" baseline="0" dirty="0" smtClean="0"/>
                        <a:t> the Earth between the Sun and the moon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9514800" y="1236928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Is the light from the sun completely</a:t>
                      </a:r>
                      <a:r>
                        <a:rPr lang="en-AU" baseline="0" dirty="0" smtClean="0"/>
                        <a:t> blocked?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186597" y="2878111"/>
            <a:ext cx="61609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 smtClean="0"/>
              <a:t>Describe the eclipse below</a:t>
            </a:r>
            <a:endParaRPr lang="en-AU" sz="3200" dirty="0"/>
          </a:p>
        </p:txBody>
      </p:sp>
      <p:sp>
        <p:nvSpPr>
          <p:cNvPr id="15" name="TextBox 14"/>
          <p:cNvSpPr txBox="1"/>
          <p:nvPr/>
        </p:nvSpPr>
        <p:spPr>
          <a:xfrm>
            <a:off x="112426" y="4203991"/>
            <a:ext cx="628086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 smtClean="0">
                <a:solidFill>
                  <a:srgbClr val="00B050"/>
                </a:solidFill>
              </a:rPr>
              <a:t>This is a total solar eclipse, because the moon is between the Sun and the Earth and is completely blocking the sunlight.</a:t>
            </a:r>
            <a:endParaRPr lang="en-AU" sz="3200" dirty="0">
              <a:solidFill>
                <a:srgbClr val="00B050"/>
              </a:solidFill>
            </a:endParaRPr>
          </a:p>
        </p:txBody>
      </p:sp>
      <p:sp>
        <p:nvSpPr>
          <p:cNvPr id="3" name="AutoShape 2" descr="Image result for partial solar eclipse diagram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20776" b="62363"/>
          <a:stretch/>
        </p:blipFill>
        <p:spPr>
          <a:xfrm>
            <a:off x="6728555" y="4437363"/>
            <a:ext cx="5224852" cy="137259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05711" y="4938994"/>
            <a:ext cx="63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Sun</a:t>
            </a:r>
            <a:endParaRPr lang="en-AU" dirty="0"/>
          </a:p>
        </p:txBody>
      </p:sp>
      <p:sp>
        <p:nvSpPr>
          <p:cNvPr id="12" name="TextBox 11"/>
          <p:cNvSpPr txBox="1"/>
          <p:nvPr/>
        </p:nvSpPr>
        <p:spPr>
          <a:xfrm>
            <a:off x="9659944" y="4688504"/>
            <a:ext cx="784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moon</a:t>
            </a:r>
            <a:endParaRPr lang="en-AU" dirty="0"/>
          </a:p>
        </p:txBody>
      </p:sp>
      <p:sp>
        <p:nvSpPr>
          <p:cNvPr id="13" name="TextBox 12"/>
          <p:cNvSpPr txBox="1"/>
          <p:nvPr/>
        </p:nvSpPr>
        <p:spPr>
          <a:xfrm>
            <a:off x="11110686" y="4503838"/>
            <a:ext cx="705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Earth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09114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2014888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Relevance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8DE4CDE6-2979-4292-9E38-3C12910BF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19999"/>
            <a:ext cx="10515600" cy="2654572"/>
          </a:xfrm>
        </p:spPr>
        <p:txBody>
          <a:bodyPr>
            <a:normAutofit/>
          </a:bodyPr>
          <a:lstStyle/>
          <a:p>
            <a:r>
              <a:rPr lang="en-AU" dirty="0"/>
              <a:t>Knowing </a:t>
            </a:r>
            <a:r>
              <a:rPr lang="en-AU" dirty="0" smtClean="0"/>
              <a:t>about the Earth and space </a:t>
            </a:r>
            <a:r>
              <a:rPr lang="en-AU" dirty="0"/>
              <a:t>will help you understand and explain natural process that happen on Earth, including tides and seasons</a:t>
            </a:r>
            <a:r>
              <a:rPr lang="en-AU" dirty="0" smtClean="0"/>
              <a:t>.</a:t>
            </a:r>
          </a:p>
          <a:p>
            <a:r>
              <a:rPr lang="en-AU" dirty="0"/>
              <a:t>There will be eight total </a:t>
            </a:r>
            <a:r>
              <a:rPr lang="en-AU" b="1" dirty="0"/>
              <a:t>solar eclipses</a:t>
            </a:r>
            <a:r>
              <a:rPr lang="en-AU" dirty="0"/>
              <a:t> in </a:t>
            </a:r>
            <a:r>
              <a:rPr lang="en-AU" b="1" dirty="0"/>
              <a:t>Australia</a:t>
            </a:r>
            <a:r>
              <a:rPr lang="en-AU" dirty="0"/>
              <a:t> over the next 100 years. The next one occurs in 2028</a:t>
            </a:r>
            <a:r>
              <a:rPr lang="en-AU" dirty="0" smtClean="0"/>
              <a:t>, and will occur right </a:t>
            </a:r>
            <a:r>
              <a:rPr lang="en-AU" dirty="0"/>
              <a:t>over Sydney.</a:t>
            </a:r>
            <a:endParaRPr lang="en-AU" dirty="0" smtClean="0"/>
          </a:p>
          <a:p>
            <a:endParaRPr lang="en-AU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1518" y="3050267"/>
            <a:ext cx="6191250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566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0" y="0"/>
            <a:ext cx="2311405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AB9537A-E908-4D77-AA32-D16BBF1F3E1A}"/>
              </a:ext>
            </a:extLst>
          </p:cNvPr>
          <p:cNvSpPr txBox="1"/>
          <p:nvPr/>
        </p:nvSpPr>
        <p:spPr>
          <a:xfrm>
            <a:off x="-1" y="667982"/>
            <a:ext cx="11451771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AU" sz="2800" dirty="0"/>
              <a:t>How is a total solar eclipse different to a partial solar eclipse</a:t>
            </a:r>
            <a:r>
              <a:rPr lang="en-AU" sz="2800" dirty="0" smtClean="0"/>
              <a:t>?</a:t>
            </a:r>
            <a:r>
              <a:rPr lang="en-AU" sz="2800" dirty="0" smtClean="0">
                <a:cs typeface="Arial" panose="020B0604020202020204" pitchFamily="34" charset="0"/>
              </a:rPr>
              <a:t/>
            </a:r>
            <a:br>
              <a:rPr lang="en-AU" sz="2800" dirty="0" smtClean="0">
                <a:cs typeface="Arial" panose="020B0604020202020204" pitchFamily="34" charset="0"/>
              </a:rPr>
            </a:br>
            <a:r>
              <a:rPr lang="en-AU" sz="2800" dirty="0" smtClean="0">
                <a:cs typeface="Arial" panose="020B0604020202020204" pitchFamily="34" charset="0"/>
              </a:rPr>
              <a:t/>
            </a:r>
            <a:br>
              <a:rPr lang="en-AU" sz="2800" dirty="0" smtClean="0">
                <a:cs typeface="Arial" panose="020B0604020202020204" pitchFamily="34" charset="0"/>
              </a:rPr>
            </a:br>
            <a:endParaRPr lang="en-AU" sz="2800" dirty="0" smtClean="0"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AU" sz="2800" dirty="0"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AU" sz="2800" dirty="0" smtClean="0">
                <a:cs typeface="Arial" panose="020B0604020202020204" pitchFamily="34" charset="0"/>
              </a:rPr>
              <a:t>What is the position of the moon during a lunar eclipse?</a:t>
            </a:r>
            <a:br>
              <a:rPr lang="en-AU" sz="2800" dirty="0" smtClean="0">
                <a:cs typeface="Arial" panose="020B0604020202020204" pitchFamily="34" charset="0"/>
              </a:rPr>
            </a:br>
            <a:r>
              <a:rPr lang="en-AU" sz="2800" dirty="0" smtClean="0">
                <a:cs typeface="Arial" panose="020B0604020202020204" pitchFamily="34" charset="0"/>
              </a:rPr>
              <a:t/>
            </a:r>
            <a:br>
              <a:rPr lang="en-AU" sz="2800" dirty="0" smtClean="0">
                <a:cs typeface="Arial" panose="020B0604020202020204" pitchFamily="34" charset="0"/>
              </a:rPr>
            </a:br>
            <a:endParaRPr lang="en-AU" sz="2800" dirty="0" smtClean="0"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AU" sz="2800" dirty="0"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AU" sz="2800" dirty="0"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AU" sz="2800" dirty="0" smtClean="0">
                <a:cs typeface="Arial" panose="020B0604020202020204" pitchFamily="34" charset="0"/>
              </a:rPr>
              <a:t>An eclipse occurred when the moon passed between </a:t>
            </a:r>
            <a:br>
              <a:rPr lang="en-AU" sz="2800" dirty="0" smtClean="0">
                <a:cs typeface="Arial" panose="020B0604020202020204" pitchFamily="34" charset="0"/>
              </a:rPr>
            </a:br>
            <a:r>
              <a:rPr lang="en-AU" sz="2800" dirty="0" smtClean="0">
                <a:cs typeface="Arial" panose="020B0604020202020204" pitchFamily="34" charset="0"/>
              </a:rPr>
              <a:t>the Sun and the Earth. </a:t>
            </a:r>
            <a:br>
              <a:rPr lang="en-AU" sz="2800" dirty="0" smtClean="0">
                <a:cs typeface="Arial" panose="020B0604020202020204" pitchFamily="34" charset="0"/>
              </a:rPr>
            </a:br>
            <a:r>
              <a:rPr lang="en-AU" sz="2800" dirty="0" smtClean="0">
                <a:cs typeface="Arial" panose="020B0604020202020204" pitchFamily="34" charset="0"/>
              </a:rPr>
              <a:t>What kind of eclipse might this be? Explain.</a:t>
            </a:r>
          </a:p>
          <a:p>
            <a:pPr marL="514350" indent="-514350">
              <a:buFont typeface="+mj-lt"/>
              <a:buAutoNum type="arabicPeriod"/>
            </a:pPr>
            <a:endParaRPr lang="en-AU" sz="2800" dirty="0"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AU" sz="2800" dirty="0" smtClean="0"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1792941"/>
            <a:ext cx="2311405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-1" y="3847181"/>
            <a:ext cx="2311405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8064878"/>
              </p:ext>
            </p:extLst>
          </p:nvPr>
        </p:nvGraphicFramePr>
        <p:xfrm>
          <a:off x="8882246" y="2968916"/>
          <a:ext cx="3203074" cy="2926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20307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Describing eclipses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AU" dirty="0" smtClean="0"/>
                        <a:t>Is the Earth between the Sun and the moon?</a:t>
                      </a:r>
                    </a:p>
                    <a:p>
                      <a:pPr marL="0" indent="0">
                        <a:buNone/>
                      </a:pPr>
                      <a:r>
                        <a:rPr lang="en-AU" baseline="0" dirty="0" smtClean="0"/>
                        <a:t>Yes = </a:t>
                      </a:r>
                      <a:r>
                        <a:rPr lang="en-AU" b="1" baseline="0" dirty="0" smtClean="0"/>
                        <a:t>Lunar eclipse</a:t>
                      </a:r>
                      <a:br>
                        <a:rPr lang="en-AU" b="1" baseline="0" dirty="0" smtClean="0"/>
                      </a:br>
                      <a:r>
                        <a:rPr lang="en-AU" b="0" baseline="0" dirty="0" smtClean="0"/>
                        <a:t>No = </a:t>
                      </a:r>
                      <a:r>
                        <a:rPr lang="en-AU" b="1" baseline="0" dirty="0" smtClean="0"/>
                        <a:t>Solar eclipse</a:t>
                      </a:r>
                    </a:p>
                    <a:p>
                      <a:pPr marL="0" indent="0">
                        <a:buNone/>
                      </a:pPr>
                      <a:endParaRPr lang="en-AU" baseline="0" dirty="0" smtClean="0"/>
                    </a:p>
                    <a:p>
                      <a:pPr marL="0" indent="0">
                        <a:buNone/>
                      </a:pPr>
                      <a:r>
                        <a:rPr lang="en-AU" baseline="0" dirty="0" smtClean="0"/>
                        <a:t>2.  Is light from the sun completely blocked?</a:t>
                      </a:r>
                      <a:br>
                        <a:rPr lang="en-AU" baseline="0" dirty="0" smtClean="0"/>
                      </a:br>
                      <a:r>
                        <a:rPr lang="en-AU" baseline="0" dirty="0" smtClean="0"/>
                        <a:t>Yes = </a:t>
                      </a:r>
                      <a:r>
                        <a:rPr lang="en-AU" b="1" baseline="0" dirty="0" smtClean="0"/>
                        <a:t>Total solar eclipse</a:t>
                      </a:r>
                    </a:p>
                    <a:p>
                      <a:pPr marL="0" indent="0">
                        <a:buNone/>
                      </a:pPr>
                      <a:r>
                        <a:rPr lang="en-AU" dirty="0" smtClean="0"/>
                        <a:t>No =</a:t>
                      </a:r>
                      <a:r>
                        <a:rPr lang="en-AU" baseline="0" dirty="0" smtClean="0"/>
                        <a:t> </a:t>
                      </a:r>
                      <a:r>
                        <a:rPr lang="en-AU" b="1" baseline="0" dirty="0" smtClean="0"/>
                        <a:t>Partial solar eclipse</a:t>
                      </a:r>
                      <a:endParaRPr lang="en-AU" b="1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0093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 animBg="1"/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3895468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Independent Practice</a:t>
            </a:r>
            <a:endParaRPr lang="en-AU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732983"/>
            <a:ext cx="110457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AU" sz="2800" dirty="0" smtClean="0"/>
              <a:t>Complete questions 1-5 on Page 157 from the textbook</a:t>
            </a:r>
            <a:endParaRPr lang="en-AU" sz="2800" i="1" dirty="0" smtClean="0"/>
          </a:p>
          <a:p>
            <a:endParaRPr lang="en-AU" sz="2800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40839"/>
          <a:stretch/>
        </p:blipFill>
        <p:spPr>
          <a:xfrm>
            <a:off x="432602" y="1739661"/>
            <a:ext cx="4609694" cy="40572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58826"/>
          <a:stretch/>
        </p:blipFill>
        <p:spPr>
          <a:xfrm>
            <a:off x="6134663" y="1739661"/>
            <a:ext cx="4609694" cy="2823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699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688570" y="744653"/>
            <a:ext cx="8186057" cy="40656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 smtClean="0"/>
              <a:t>Years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 smtClean="0"/>
              <a:t>A year is the time it takes a planet to make one orbit around the sun.</a:t>
            </a:r>
          </a:p>
          <a:p>
            <a:endParaRPr lang="en-AU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517947" y="2202590"/>
          <a:ext cx="3982617" cy="18288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98261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31645">
                <a:tc>
                  <a:txBody>
                    <a:bodyPr/>
                    <a:lstStyle/>
                    <a:p>
                      <a:r>
                        <a:rPr lang="en-AU" dirty="0" smtClean="0"/>
                        <a:t>Comparing</a:t>
                      </a:r>
                      <a:r>
                        <a:rPr lang="en-AU" baseline="0" dirty="0" smtClean="0"/>
                        <a:t> years on different planets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326579"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AU" dirty="0" smtClean="0"/>
                        <a:t>How long does it take for each planet</a:t>
                      </a:r>
                      <a:r>
                        <a:rPr lang="en-AU" baseline="0" dirty="0" smtClean="0"/>
                        <a:t> to complete one orbit?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AU" baseline="0" dirty="0" smtClean="0"/>
                        <a:t>Describe the difference between the length of a year on each planet.</a:t>
                      </a:r>
                    </a:p>
                    <a:p>
                      <a:pPr marL="342900" indent="-342900">
                        <a:buAutoNum type="arabicPeriod"/>
                      </a:pP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7165554" y="2240414"/>
          <a:ext cx="2948387" cy="3581952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1036459"/>
                <a:gridCol w="1911928"/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 smtClean="0"/>
                        <a:t>Planet</a:t>
                      </a:r>
                      <a:endParaRPr lang="en-AU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Time of orbit (Earth days)</a:t>
                      </a:r>
                      <a:endParaRPr lang="en-AU" b="1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  <a:tr h="368016">
                <a:tc>
                  <a:txBody>
                    <a:bodyPr/>
                    <a:lstStyle/>
                    <a:p>
                      <a:r>
                        <a:rPr lang="en-AU" dirty="0" smtClean="0"/>
                        <a:t>Mercury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88</a:t>
                      </a:r>
                      <a:endParaRPr lang="en-AU" dirty="0"/>
                    </a:p>
                  </a:txBody>
                  <a:tcPr/>
                </a:tc>
              </a:tr>
              <a:tr h="323335">
                <a:tc>
                  <a:txBody>
                    <a:bodyPr/>
                    <a:lstStyle/>
                    <a:p>
                      <a:r>
                        <a:rPr lang="en-AU" dirty="0" smtClean="0"/>
                        <a:t>Venus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225</a:t>
                      </a:r>
                      <a:endParaRPr lang="en-AU" dirty="0"/>
                    </a:p>
                  </a:txBody>
                  <a:tcPr/>
                </a:tc>
              </a:tr>
              <a:tr h="368016">
                <a:tc>
                  <a:txBody>
                    <a:bodyPr/>
                    <a:lstStyle/>
                    <a:p>
                      <a:r>
                        <a:rPr lang="en-AU" dirty="0" smtClean="0"/>
                        <a:t>Earth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365.25 </a:t>
                      </a:r>
                      <a:endParaRPr lang="en-AU" dirty="0"/>
                    </a:p>
                  </a:txBody>
                  <a:tcPr/>
                </a:tc>
              </a:tr>
              <a:tr h="368016">
                <a:tc>
                  <a:txBody>
                    <a:bodyPr/>
                    <a:lstStyle/>
                    <a:p>
                      <a:r>
                        <a:rPr lang="en-AU" dirty="0" smtClean="0"/>
                        <a:t>Mars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687</a:t>
                      </a:r>
                      <a:endParaRPr lang="en-AU" dirty="0"/>
                    </a:p>
                  </a:txBody>
                  <a:tcPr/>
                </a:tc>
              </a:tr>
              <a:tr h="368016">
                <a:tc>
                  <a:txBody>
                    <a:bodyPr/>
                    <a:lstStyle/>
                    <a:p>
                      <a:r>
                        <a:rPr lang="en-AU" dirty="0" smtClean="0"/>
                        <a:t>Jupiter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4,333</a:t>
                      </a:r>
                      <a:endParaRPr lang="en-AU" dirty="0"/>
                    </a:p>
                  </a:txBody>
                  <a:tcPr/>
                </a:tc>
              </a:tr>
              <a:tr h="368016">
                <a:tc>
                  <a:txBody>
                    <a:bodyPr/>
                    <a:lstStyle/>
                    <a:p>
                      <a:r>
                        <a:rPr lang="en-AU" dirty="0" smtClean="0"/>
                        <a:t>Saturn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10,759</a:t>
                      </a:r>
                      <a:endParaRPr lang="en-AU" dirty="0"/>
                    </a:p>
                  </a:txBody>
                  <a:tcPr/>
                </a:tc>
              </a:tr>
              <a:tr h="368016">
                <a:tc>
                  <a:txBody>
                    <a:bodyPr/>
                    <a:lstStyle/>
                    <a:p>
                      <a:r>
                        <a:rPr lang="en-AU" dirty="0" smtClean="0"/>
                        <a:t>Uranus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30,234</a:t>
                      </a:r>
                      <a:endParaRPr lang="en-AU" dirty="0"/>
                    </a:p>
                  </a:txBody>
                  <a:tcPr/>
                </a:tc>
              </a:tr>
              <a:tr h="368016">
                <a:tc>
                  <a:txBody>
                    <a:bodyPr/>
                    <a:lstStyle/>
                    <a:p>
                      <a:r>
                        <a:rPr lang="en-AU" dirty="0" smtClean="0"/>
                        <a:t>Neptune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60,152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1214520" y="4368755"/>
            <a:ext cx="50359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Compare a year on Venus and a year on Mars.</a:t>
            </a:r>
            <a:endParaRPr lang="en-AU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433742" y="5285501"/>
            <a:ext cx="66764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>
                <a:solidFill>
                  <a:srgbClr val="00B050"/>
                </a:solidFill>
              </a:rPr>
              <a:t>A year on _______ is longer than a year on _______. It takes _______ ____ days and </a:t>
            </a:r>
            <a:r>
              <a:rPr lang="en-AU" sz="2400" dirty="0">
                <a:solidFill>
                  <a:srgbClr val="00B050"/>
                </a:solidFill>
              </a:rPr>
              <a:t>_______ ____ days </a:t>
            </a:r>
            <a:r>
              <a:rPr lang="en-AU" sz="2400" dirty="0" smtClean="0">
                <a:solidFill>
                  <a:srgbClr val="00B050"/>
                </a:solidFill>
              </a:rPr>
              <a:t>to complete one orbit of the sun.</a:t>
            </a:r>
            <a:endParaRPr lang="en-AU" sz="24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7912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5840" y="2057400"/>
            <a:ext cx="8274424" cy="2514600"/>
          </a:xfrm>
          <a:solidFill>
            <a:schemeClr val="bg1"/>
          </a:solidFill>
          <a:ln w="38100">
            <a:solidFill>
              <a:srgbClr val="00B050"/>
            </a:solidFill>
          </a:ln>
        </p:spPr>
        <p:txBody>
          <a:bodyPr anchor="ctr">
            <a:normAutofit/>
          </a:bodyPr>
          <a:lstStyle/>
          <a:p>
            <a:r>
              <a:rPr lang="en-AU" dirty="0" smtClean="0"/>
              <a:t>Eclipses</a:t>
            </a:r>
            <a:r>
              <a:rPr lang="en-AU" dirty="0"/>
              <a:t/>
            </a:r>
            <a:br>
              <a:rPr lang="en-AU" dirty="0"/>
            </a:br>
            <a:r>
              <a:rPr lang="en-AU" sz="2800" dirty="0"/>
              <a:t>Year 7 Science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32963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12609"/>
            <a:ext cx="3590904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Learning Objectives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96108"/>
            <a:ext cx="4498548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Activate Prior Knowledge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4354870"/>
              </p:ext>
            </p:extLst>
          </p:nvPr>
        </p:nvGraphicFramePr>
        <p:xfrm>
          <a:off x="9514481" y="69246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are we going to learn today?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D56355AD-F9E3-406A-AA51-BD8916277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0000"/>
            <a:ext cx="10515600" cy="1620000"/>
          </a:xfrm>
        </p:spPr>
        <p:txBody>
          <a:bodyPr/>
          <a:lstStyle/>
          <a:p>
            <a:r>
              <a:rPr lang="en-AU" dirty="0"/>
              <a:t>I</a:t>
            </a:r>
            <a:r>
              <a:rPr lang="en-AU" dirty="0" smtClean="0"/>
              <a:t>dentify solar and lunar eclipses</a:t>
            </a:r>
          </a:p>
          <a:p>
            <a:r>
              <a:rPr lang="en-AU" dirty="0" smtClean="0"/>
              <a:t>Define a total and partial eclipse</a:t>
            </a:r>
            <a:endParaRPr lang="en-AU" dirty="0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EC9CF77F-9496-4178-8C53-0D1F282880E9}"/>
              </a:ext>
            </a:extLst>
          </p:cNvPr>
          <p:cNvSpPr txBox="1"/>
          <p:nvPr/>
        </p:nvSpPr>
        <p:spPr>
          <a:xfrm>
            <a:off x="838200" y="3128878"/>
            <a:ext cx="821871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During an eclipse light from the Sun is blocked.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2800" dirty="0"/>
          </a:p>
          <a:p>
            <a:r>
              <a:rPr lang="en-AU" sz="2800" dirty="0" smtClean="0"/>
              <a:t>Think, Pair, Share, Whiteboard: </a:t>
            </a:r>
            <a:br>
              <a:rPr lang="en-AU" sz="2800" dirty="0" smtClean="0"/>
            </a:br>
            <a:r>
              <a:rPr lang="en-AU" sz="2800" dirty="0" smtClean="0"/>
              <a:t>List as many objects as you can that block sunlight.</a:t>
            </a:r>
            <a:endParaRPr lang="en-AU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0777" y="4027097"/>
            <a:ext cx="2441276" cy="244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046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5065544"/>
              </p:ext>
            </p:extLst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happens during an eclipse?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6663926"/>
              </p:ext>
            </p:extLst>
          </p:nvPr>
        </p:nvGraphicFramePr>
        <p:xfrm>
          <a:off x="9514800" y="1439207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are the two types of eclipses</a:t>
                      </a:r>
                      <a:r>
                        <a:rPr lang="en-AU" baseline="0" dirty="0" smtClean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569" y="844406"/>
            <a:ext cx="8607831" cy="4891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Eclipses</a:t>
            </a:r>
          </a:p>
          <a:p>
            <a:pPr marL="0" indent="0">
              <a:buNone/>
            </a:pPr>
            <a:r>
              <a:rPr lang="en-AU" dirty="0"/>
              <a:t>When </a:t>
            </a:r>
            <a:r>
              <a:rPr lang="en-AU" dirty="0" smtClean="0"/>
              <a:t>light from the Sun is blocked by the Earth or the Moon this is known as an Eclipse. </a:t>
            </a:r>
            <a:br>
              <a:rPr lang="en-AU" dirty="0" smtClean="0"/>
            </a:br>
            <a:endParaRPr lang="en-AU" dirty="0" smtClean="0"/>
          </a:p>
          <a:p>
            <a:pPr marL="0" indent="0">
              <a:buNone/>
            </a:pPr>
            <a:r>
              <a:rPr lang="en-AU" dirty="0" smtClean="0"/>
              <a:t>There are two types of eclipses: </a:t>
            </a:r>
            <a:endParaRPr lang="en-AU" b="1" dirty="0"/>
          </a:p>
          <a:p>
            <a:r>
              <a:rPr lang="en-AU" dirty="0" smtClean="0"/>
              <a:t>Solar eclipse</a:t>
            </a:r>
          </a:p>
          <a:p>
            <a:r>
              <a:rPr lang="en-AU" dirty="0" smtClean="0"/>
              <a:t>Lunar eclipse</a:t>
            </a:r>
          </a:p>
          <a:p>
            <a:endParaRPr lang="en-AU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3649867"/>
              </p:ext>
            </p:extLst>
          </p:nvPr>
        </p:nvGraphicFramePr>
        <p:xfrm>
          <a:off x="9514800" y="4632737"/>
          <a:ext cx="2605964" cy="2108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="1" dirty="0" err="1" smtClean="0"/>
                        <a:t>sol·ar</a:t>
                      </a:r>
                      <a:r>
                        <a:rPr lang="en-AU" b="1" dirty="0" smtClean="0"/>
                        <a:t> </a:t>
                      </a:r>
                      <a:r>
                        <a:rPr lang="en-AU" i="0" dirty="0" smtClean="0"/>
                        <a:t>(</a:t>
                      </a:r>
                      <a:r>
                        <a:rPr lang="en-AU" i="1" dirty="0" smtClean="0"/>
                        <a:t>adjective</a:t>
                      </a:r>
                      <a:r>
                        <a:rPr lang="en-AU" i="0" dirty="0" smtClean="0"/>
                        <a:t>)</a:t>
                      </a:r>
                      <a:endParaRPr lang="en-AU" i="0" dirty="0"/>
                    </a:p>
                    <a:p>
                      <a:r>
                        <a:rPr lang="en-AU" dirty="0" smtClean="0"/>
                        <a:t>Anything relating to the Sun</a:t>
                      </a:r>
                    </a:p>
                    <a:p>
                      <a:r>
                        <a:rPr lang="en-AU" b="1" dirty="0" err="1" smtClean="0"/>
                        <a:t>lun·ar</a:t>
                      </a:r>
                      <a:r>
                        <a:rPr lang="en-AU" b="1" dirty="0" smtClean="0"/>
                        <a:t> </a:t>
                      </a:r>
                      <a:r>
                        <a:rPr lang="en-AU" i="0" dirty="0" smtClean="0"/>
                        <a:t>(</a:t>
                      </a:r>
                      <a:r>
                        <a:rPr lang="en-AU" i="1" dirty="0" smtClean="0"/>
                        <a:t>adjective</a:t>
                      </a:r>
                      <a:r>
                        <a:rPr lang="en-AU" i="0" dirty="0" smtClean="0"/>
                        <a:t>)</a:t>
                      </a:r>
                    </a:p>
                    <a:p>
                      <a:r>
                        <a:rPr lang="en-AU" dirty="0" smtClean="0"/>
                        <a:t>Anything relating to the Moon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852" y="3578925"/>
            <a:ext cx="2114550" cy="21621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5276" y="4555548"/>
            <a:ext cx="2466975" cy="184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078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9004926"/>
              </p:ext>
            </p:extLst>
          </p:nvPr>
        </p:nvGraphicFramePr>
        <p:xfrm>
          <a:off x="9514800" y="68400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often</a:t>
                      </a:r>
                      <a:r>
                        <a:rPr lang="en-AU" baseline="0" dirty="0" smtClean="0"/>
                        <a:t> does the Moon pass between the Sun and the Earth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4002026"/>
              </p:ext>
            </p:extLst>
          </p:nvPr>
        </p:nvGraphicFramePr>
        <p:xfrm>
          <a:off x="9514800" y="1439207"/>
          <a:ext cx="2605964" cy="736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is a solar eclipse</a:t>
                      </a:r>
                      <a:r>
                        <a:rPr lang="en-AU" baseline="0" dirty="0" smtClean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570" y="844407"/>
            <a:ext cx="8438805" cy="33089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Solar eclipse</a:t>
            </a:r>
          </a:p>
          <a:p>
            <a:pPr marL="0" indent="0">
              <a:buNone/>
            </a:pPr>
            <a:r>
              <a:rPr lang="en-AU" dirty="0"/>
              <a:t>When the moon is positioned between the Earth and the Sun it is called a solar eclipse. </a:t>
            </a:r>
            <a:endParaRPr lang="en-AU" b="1" dirty="0"/>
          </a:p>
          <a:p>
            <a:r>
              <a:rPr lang="en-AU" dirty="0" smtClean="0"/>
              <a:t>The moon passes between the Sun and Earth once every 27.3 days.</a:t>
            </a:r>
          </a:p>
          <a:p>
            <a:r>
              <a:rPr lang="en-AU" dirty="0" smtClean="0"/>
              <a:t>Occasionally it will be </a:t>
            </a:r>
            <a:r>
              <a:rPr lang="en-AU" smtClean="0"/>
              <a:t>in a position </a:t>
            </a:r>
            <a:r>
              <a:rPr lang="en-AU" dirty="0" smtClean="0"/>
              <a:t>where it blocks light from the Sun</a:t>
            </a:r>
          </a:p>
          <a:p>
            <a:endParaRPr lang="en-AU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521" y="3775931"/>
            <a:ext cx="5996854" cy="2778203"/>
          </a:xfrm>
          <a:prstGeom prst="rect">
            <a:avLst/>
          </a:prstGeom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3603119"/>
              </p:ext>
            </p:extLst>
          </p:nvPr>
        </p:nvGraphicFramePr>
        <p:xfrm>
          <a:off x="9514800" y="2266454"/>
          <a:ext cx="2605964" cy="21031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Which is the correct order for a solar eclipse to occur</a:t>
                      </a:r>
                      <a:r>
                        <a:rPr lang="en-AU" baseline="0" dirty="0" smtClean="0"/>
                        <a:t>?</a:t>
                      </a:r>
                    </a:p>
                    <a:p>
                      <a:r>
                        <a:rPr lang="en-AU" baseline="0" dirty="0" smtClean="0"/>
                        <a:t>a.) Sun, Earth, moon</a:t>
                      </a:r>
                    </a:p>
                    <a:p>
                      <a:r>
                        <a:rPr lang="en-AU" baseline="0" dirty="0" smtClean="0"/>
                        <a:t>b.) moon, Sun, Earth</a:t>
                      </a:r>
                    </a:p>
                    <a:p>
                      <a:r>
                        <a:rPr lang="en-AU" baseline="0" dirty="0" smtClean="0"/>
                        <a:t>c.) Sun, moon, Earth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6275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2226081"/>
              </p:ext>
            </p:extLst>
          </p:nvPr>
        </p:nvGraphicFramePr>
        <p:xfrm>
          <a:off x="9514800" y="68400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is a total</a:t>
                      </a:r>
                      <a:r>
                        <a:rPr lang="en-AU" baseline="0" dirty="0" smtClean="0"/>
                        <a:t> eclipse different to a partial eclipse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570" y="844407"/>
            <a:ext cx="8438805" cy="33089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Solar eclipse</a:t>
            </a:r>
          </a:p>
          <a:p>
            <a:pPr marL="0" indent="0">
              <a:buNone/>
            </a:pPr>
            <a:r>
              <a:rPr lang="en-AU" dirty="0" smtClean="0"/>
              <a:t>When the moon is positioned between the Earth and the Sun it is called a solar eclipse. </a:t>
            </a:r>
          </a:p>
          <a:p>
            <a:r>
              <a:rPr lang="en-AU" dirty="0"/>
              <a:t>A </a:t>
            </a:r>
            <a:r>
              <a:rPr lang="en-AU" b="1" dirty="0"/>
              <a:t>total</a:t>
            </a:r>
            <a:r>
              <a:rPr lang="en-AU" dirty="0"/>
              <a:t> eclipse occurs when the moon blocks all the light from the sun and the sky goes dark.</a:t>
            </a:r>
          </a:p>
          <a:p>
            <a:r>
              <a:rPr lang="en-AU" dirty="0"/>
              <a:t>A </a:t>
            </a:r>
            <a:r>
              <a:rPr lang="en-AU" b="1" dirty="0"/>
              <a:t>partial</a:t>
            </a:r>
            <a:r>
              <a:rPr lang="en-AU" dirty="0"/>
              <a:t> eclipse occurs when </a:t>
            </a:r>
            <a:r>
              <a:rPr lang="en-AU" dirty="0" smtClean="0"/>
              <a:t>only </a:t>
            </a:r>
            <a:r>
              <a:rPr lang="en-AU" dirty="0"/>
              <a:t>some of the light is </a:t>
            </a:r>
            <a:r>
              <a:rPr lang="en-AU" dirty="0" smtClean="0"/>
              <a:t> </a:t>
            </a:r>
            <a:r>
              <a:rPr lang="en-AU" dirty="0"/>
              <a:t>blocked</a:t>
            </a:r>
            <a:r>
              <a:rPr lang="en-AU" dirty="0" smtClean="0"/>
              <a:t>.</a:t>
            </a:r>
          </a:p>
          <a:p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2454" y="3724275"/>
            <a:ext cx="6096000" cy="3048000"/>
          </a:xfrm>
          <a:prstGeom prst="rect">
            <a:avLst/>
          </a:prstGeom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2620927"/>
              </p:ext>
            </p:extLst>
          </p:nvPr>
        </p:nvGraphicFramePr>
        <p:xfrm>
          <a:off x="9514800" y="1427509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happens during a total eclipse?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329" y="4145833"/>
            <a:ext cx="421005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284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3914296"/>
              </p:ext>
            </p:extLst>
          </p:nvPr>
        </p:nvGraphicFramePr>
        <p:xfrm>
          <a:off x="9514800" y="68400"/>
          <a:ext cx="2605964" cy="736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is</a:t>
                      </a:r>
                      <a:r>
                        <a:rPr lang="en-AU" baseline="0" dirty="0" smtClean="0"/>
                        <a:t> a lunar eclipse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13744"/>
              </p:ext>
            </p:extLst>
          </p:nvPr>
        </p:nvGraphicFramePr>
        <p:xfrm>
          <a:off x="9514800" y="922046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When does</a:t>
                      </a:r>
                      <a:r>
                        <a:rPr lang="en-AU" baseline="0" dirty="0" smtClean="0"/>
                        <a:t> a lunar eclipse occur?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570" y="844407"/>
            <a:ext cx="8438805" cy="33089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Lunar eclipse</a:t>
            </a:r>
          </a:p>
          <a:p>
            <a:pPr marL="0" indent="0">
              <a:buNone/>
            </a:pPr>
            <a:r>
              <a:rPr lang="en-AU" dirty="0" smtClean="0"/>
              <a:t>When the Earth is positioned between the moon and the Sun it is called a lunar eclipse. </a:t>
            </a:r>
          </a:p>
          <a:p>
            <a:r>
              <a:rPr lang="en-AU" dirty="0" smtClean="0"/>
              <a:t>During a </a:t>
            </a:r>
            <a:r>
              <a:rPr lang="en-AU" b="1" dirty="0" smtClean="0"/>
              <a:t>lunar eclipse</a:t>
            </a:r>
            <a:r>
              <a:rPr lang="en-AU" dirty="0" smtClean="0"/>
              <a:t>, the Earth stops sunlight from reaching the moon.</a:t>
            </a:r>
          </a:p>
          <a:p>
            <a:r>
              <a:rPr lang="en-AU" dirty="0" smtClean="0"/>
              <a:t>A </a:t>
            </a:r>
            <a:r>
              <a:rPr lang="en-AU" b="1" dirty="0" smtClean="0"/>
              <a:t>lunar eclipse </a:t>
            </a:r>
            <a:r>
              <a:rPr lang="en-AU" dirty="0" smtClean="0"/>
              <a:t>can only occur when a full moon passes through the shadow caused by the Earth</a:t>
            </a:r>
            <a:endParaRPr lang="en-AU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1344" y="3949041"/>
            <a:ext cx="5331844" cy="27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975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20351" b="27940"/>
          <a:stretch/>
        </p:blipFill>
        <p:spPr>
          <a:xfrm>
            <a:off x="6266001" y="3409057"/>
            <a:ext cx="5854763" cy="217357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0"/>
            <a:ext cx="6073350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</a:t>
            </a:r>
            <a:r>
              <a:rPr lang="en-AU" sz="3200" dirty="0" smtClean="0"/>
              <a:t>Development/Guided Practise</a:t>
            </a:r>
            <a:endParaRPr lang="en-AU" sz="32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512405" y="916888"/>
          <a:ext cx="4396874" cy="26517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39687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Describing eclipses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AU" dirty="0" smtClean="0"/>
                        <a:t>Is the Earth between the Sun and the moon?</a:t>
                      </a:r>
                    </a:p>
                    <a:p>
                      <a:pPr marL="0" indent="0">
                        <a:buNone/>
                      </a:pPr>
                      <a:r>
                        <a:rPr lang="en-AU" baseline="0" dirty="0" smtClean="0"/>
                        <a:t>Yes = </a:t>
                      </a:r>
                      <a:r>
                        <a:rPr lang="en-AU" b="1" baseline="0" dirty="0" smtClean="0"/>
                        <a:t>Lunar eclipse</a:t>
                      </a:r>
                      <a:br>
                        <a:rPr lang="en-AU" b="1" baseline="0" dirty="0" smtClean="0"/>
                      </a:br>
                      <a:r>
                        <a:rPr lang="en-AU" b="0" baseline="0" dirty="0" smtClean="0"/>
                        <a:t>No = </a:t>
                      </a:r>
                      <a:r>
                        <a:rPr lang="en-AU" b="1" baseline="0" dirty="0" smtClean="0"/>
                        <a:t>Solar eclipse</a:t>
                      </a:r>
                    </a:p>
                    <a:p>
                      <a:pPr marL="0" indent="0">
                        <a:buNone/>
                      </a:pPr>
                      <a:endParaRPr lang="en-AU" baseline="0" dirty="0" smtClean="0"/>
                    </a:p>
                    <a:p>
                      <a:pPr marL="0" indent="0">
                        <a:buNone/>
                      </a:pPr>
                      <a:r>
                        <a:rPr lang="en-AU" baseline="0" dirty="0" smtClean="0"/>
                        <a:t>2.  Is light from the sun completely blocked?</a:t>
                      </a:r>
                      <a:br>
                        <a:rPr lang="en-AU" baseline="0" dirty="0" smtClean="0"/>
                      </a:br>
                      <a:r>
                        <a:rPr lang="en-AU" baseline="0" dirty="0" smtClean="0"/>
                        <a:t>Yes = </a:t>
                      </a:r>
                      <a:r>
                        <a:rPr lang="en-AU" b="1" baseline="0" dirty="0" smtClean="0"/>
                        <a:t>Total solar eclipse</a:t>
                      </a:r>
                    </a:p>
                    <a:p>
                      <a:pPr marL="0" indent="0">
                        <a:buNone/>
                      </a:pPr>
                      <a:r>
                        <a:rPr lang="en-AU" dirty="0" smtClean="0"/>
                        <a:t>No =</a:t>
                      </a:r>
                      <a:r>
                        <a:rPr lang="en-AU" baseline="0" dirty="0" smtClean="0"/>
                        <a:t> </a:t>
                      </a:r>
                      <a:r>
                        <a:rPr lang="en-AU" b="1" baseline="0" dirty="0" smtClean="0"/>
                        <a:t>Partial solar eclipse</a:t>
                      </a:r>
                      <a:endParaRPr lang="en-AU" b="1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Is</a:t>
                      </a:r>
                      <a:r>
                        <a:rPr lang="en-AU" baseline="0" dirty="0" smtClean="0"/>
                        <a:t> the Earth between the Sun and the moon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9514800" y="1236928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Is the light from the sun completely</a:t>
                      </a:r>
                      <a:r>
                        <a:rPr lang="en-AU" baseline="0" dirty="0" smtClean="0"/>
                        <a:t> blocked?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186597" y="2878111"/>
            <a:ext cx="61609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 smtClean="0"/>
              <a:t>Describe the eclipse below</a:t>
            </a:r>
            <a:endParaRPr lang="en-AU" sz="3200" dirty="0"/>
          </a:p>
        </p:txBody>
      </p:sp>
      <p:sp>
        <p:nvSpPr>
          <p:cNvPr id="15" name="TextBox 14"/>
          <p:cNvSpPr txBox="1"/>
          <p:nvPr/>
        </p:nvSpPr>
        <p:spPr>
          <a:xfrm>
            <a:off x="66040" y="5671701"/>
            <a:ext cx="10693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 smtClean="0">
                <a:solidFill>
                  <a:srgbClr val="00B050"/>
                </a:solidFill>
              </a:rPr>
              <a:t>This is a partial solar eclipse, because the moon is between the Sun and the Earth and is not completely blocking the sunlight.</a:t>
            </a:r>
            <a:endParaRPr lang="en-AU" sz="3200" dirty="0">
              <a:solidFill>
                <a:srgbClr val="00B05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6040" y="3751357"/>
            <a:ext cx="61609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 smtClean="0"/>
              <a:t>This is a ________ eclipse, because the _______ is between the Sun and the ________.</a:t>
            </a:r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3978517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theme/theme1.xml><?xml version="1.0" encoding="utf-8"?>
<a:theme xmlns:a="http://schemas.openxmlformats.org/drawingml/2006/main" name="Office The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29765</TotalTime>
  <Words>1088</Words>
  <Application>Microsoft Office PowerPoint</Application>
  <PresentationFormat>Widescreen</PresentationFormat>
  <Paragraphs>215</Paragraphs>
  <Slides>16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Eclipses Year 7 Science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teacher</dc:creator>
  <cp:lastModifiedBy>teacher</cp:lastModifiedBy>
  <cp:revision>93</cp:revision>
  <cp:lastPrinted>2019-10-16T07:59:28Z</cp:lastPrinted>
  <dcterms:created xsi:type="dcterms:W3CDTF">2018-02-20T13:07:19Z</dcterms:created>
  <dcterms:modified xsi:type="dcterms:W3CDTF">2019-10-30T23:53:49Z</dcterms:modified>
</cp:coreProperties>
</file>